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56" r:id="rId2"/>
    <p:sldId id="282" r:id="rId3"/>
    <p:sldId id="318" r:id="rId4"/>
    <p:sldId id="317"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918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86" y="27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29-Aug-18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3350BE-36FB-48B8-BC3B-BF82FA8A4B16}" type="datetime1">
              <a:rPr lang="en-US" smtClean="0"/>
              <a:pPr/>
              <a:t>29-Aug-18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8D951-FD7A-4EA6-9971-BA4650F5F282}" type="datetime1">
              <a:rPr lang="en-US" smtClean="0"/>
              <a:pPr/>
              <a:t>29-Aug-18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DDA1A-1160-4810-A009-9384DF143964}" type="datetime1">
              <a:rPr lang="en-US" smtClean="0"/>
              <a:pPr/>
              <a:t>29-Aug-18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B8CA7-DF52-4574-B28B-BF67C425F74E}" type="datetime1">
              <a:rPr lang="en-US" smtClean="0"/>
              <a:pPr/>
              <a:t>29-Aug-18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29-Aug-18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02A2DB-E9A4-4F11-9A97-3D805873123B}" type="datetime1">
              <a:rPr lang="en-US" smtClean="0"/>
              <a:pPr/>
              <a:t>29-Aug-18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D039D-4B07-4C92-99B2-D30586816A68}" type="datetime1">
              <a:rPr lang="en-US" smtClean="0"/>
              <a:pPr/>
              <a:t>29-Aug-18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D8C0F6-D106-4D90-B6A1-515B7FD8F0C8}" type="datetime1">
              <a:rPr lang="en-US" smtClean="0"/>
              <a:pPr/>
              <a:t>29-Aug-18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29-Aug-18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29-Aug-18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29-Aug-18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29-Aug-18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762000"/>
            <a:ext cx="7772400" cy="457200"/>
          </a:xfrm>
        </p:spPr>
        <p:txBody>
          <a:bodyPr>
            <a:normAutofit fontScale="90000"/>
          </a:bodyPr>
          <a:lstStyle/>
          <a:p>
            <a:r>
              <a:rPr lang="en-US" sz="1800" dirty="0" smtClean="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1371600" y="1676400"/>
            <a:ext cx="6400800" cy="1143000"/>
          </a:xfrm>
        </p:spPr>
        <p:txBody>
          <a:bodyPr>
            <a:normAutofit/>
          </a:bodyPr>
          <a:lstStyle/>
          <a:p>
            <a:r>
              <a:rPr lang="en-GB" dirty="0" smtClean="0">
                <a:solidFill>
                  <a:srgbClr val="419182"/>
                </a:solidFill>
                <a:effectLst>
                  <a:outerShdw blurRad="38100" dist="38100" dir="2700000" algn="tl">
                    <a:srgbClr val="000000">
                      <a:alpha val="43137"/>
                    </a:srgbClr>
                  </a:outerShdw>
                </a:effectLst>
                <a:latin typeface="Book Antiqua" panose="02040602050305030304" pitchFamily="18" charset="0"/>
              </a:rPr>
              <a:t>Feedback on </a:t>
            </a:r>
            <a:r>
              <a:rPr lang="sr-Latn-RS" dirty="0" smtClean="0">
                <a:solidFill>
                  <a:srgbClr val="419182"/>
                </a:solidFill>
                <a:effectLst>
                  <a:outerShdw blurRad="38100" dist="38100" dir="2700000" algn="tl">
                    <a:srgbClr val="000000">
                      <a:alpha val="43137"/>
                    </a:srgbClr>
                  </a:outerShdw>
                </a:effectLst>
                <a:latin typeface="Book Antiqua" panose="02040602050305030304" pitchFamily="18" charset="0"/>
              </a:rPr>
              <a:t>Progress Report and Advisory </a:t>
            </a:r>
            <a:r>
              <a:rPr lang="en-GB" dirty="0" smtClean="0">
                <a:solidFill>
                  <a:srgbClr val="419182"/>
                </a:solidFill>
                <a:effectLst>
                  <a:outerShdw blurRad="38100" dist="38100" dir="2700000" algn="tl">
                    <a:srgbClr val="000000">
                      <a:alpha val="43137"/>
                    </a:srgbClr>
                  </a:outerShdw>
                </a:effectLst>
                <a:latin typeface="Book Antiqua" panose="02040602050305030304" pitchFamily="18" charset="0"/>
              </a:rPr>
              <a:t>Field </a:t>
            </a:r>
            <a:r>
              <a:rPr lang="en-GB" dirty="0" smtClean="0">
                <a:solidFill>
                  <a:srgbClr val="419182"/>
                </a:solidFill>
                <a:effectLst>
                  <a:outerShdw blurRad="38100" dist="38100" dir="2700000" algn="tl">
                    <a:srgbClr val="000000">
                      <a:alpha val="43137"/>
                    </a:srgbClr>
                  </a:outerShdw>
                </a:effectLst>
                <a:latin typeface="Book Antiqua" panose="02040602050305030304" pitchFamily="18" charset="0"/>
              </a:rPr>
              <a:t>Monitoring </a:t>
            </a:r>
            <a:r>
              <a:rPr lang="en-GB" dirty="0" smtClean="0">
                <a:solidFill>
                  <a:srgbClr val="419182"/>
                </a:solidFill>
                <a:effectLst>
                  <a:outerShdw blurRad="38100" dist="38100" dir="2700000" algn="tl">
                    <a:srgbClr val="000000">
                      <a:alpha val="43137"/>
                    </a:srgbClr>
                  </a:outerShdw>
                </a:effectLst>
                <a:latin typeface="Book Antiqua" panose="02040602050305030304" pitchFamily="18" charset="0"/>
              </a:rPr>
              <a:t>visit</a:t>
            </a:r>
            <a:endParaRPr lang="bs-Latn-BA" dirty="0">
              <a:solidFill>
                <a:srgbClr val="419182"/>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2954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667000"/>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smtClean="0">
                <a:solidFill>
                  <a:srgbClr val="002060"/>
                </a:solidFill>
                <a:latin typeface="Book Antiqua" panose="02040602050305030304" pitchFamily="18" charset="0"/>
              </a:rPr>
              <a:t>Milan </a:t>
            </a:r>
            <a:r>
              <a:rPr lang="sr-Latn-BA" sz="1800" dirty="0" smtClean="0">
                <a:solidFill>
                  <a:srgbClr val="002060"/>
                </a:solidFill>
                <a:latin typeface="Book Antiqua" panose="02040602050305030304" pitchFamily="18" charset="0"/>
              </a:rPr>
              <a:t>Gocić</a:t>
            </a:r>
          </a:p>
          <a:p>
            <a:r>
              <a:rPr lang="sr-Latn-BA" sz="1800" dirty="0" smtClean="0">
                <a:solidFill>
                  <a:srgbClr val="002060"/>
                </a:solidFill>
                <a:latin typeface="Book Antiqua" panose="02040602050305030304" pitchFamily="18" charset="0"/>
              </a:rPr>
              <a:t>University of Niš</a:t>
            </a:r>
            <a:endParaRPr lang="bs-Latn-BA" sz="1800" dirty="0">
              <a:solidFill>
                <a:srgbClr val="002060"/>
              </a:solidFill>
              <a:latin typeface="Book Antiqua" panose="02040602050305030304" pitchFamily="18" charset="0"/>
            </a:endParaRPr>
          </a:p>
        </p:txBody>
      </p:sp>
      <p:sp>
        <p:nvSpPr>
          <p:cNvPr id="9" name="Title 1"/>
          <p:cNvSpPr txBox="1">
            <a:spLocks/>
          </p:cNvSpPr>
          <p:nvPr/>
        </p:nvSpPr>
        <p:spPr>
          <a:xfrm>
            <a:off x="685800" y="49530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rgbClr val="002060"/>
                </a:solidFill>
                <a:latin typeface="Book Antiqua" panose="02040602050305030304" pitchFamily="18" charset="0"/>
              </a:rPr>
              <a:t>Fourth Steering </a:t>
            </a:r>
            <a:r>
              <a:rPr lang="sr-Latn-BA" sz="1800" dirty="0" smtClean="0">
                <a:solidFill>
                  <a:srgbClr val="002060"/>
                </a:solidFill>
                <a:latin typeface="Book Antiqua" panose="02040602050305030304" pitchFamily="18" charset="0"/>
              </a:rPr>
              <a:t>Committee meeting/ </a:t>
            </a:r>
            <a:r>
              <a:rPr lang="sr-Latn-BA" sz="1800" dirty="0" smtClean="0">
                <a:solidFill>
                  <a:srgbClr val="002060"/>
                </a:solidFill>
                <a:latin typeface="Book Antiqua" panose="02040602050305030304" pitchFamily="18" charset="0"/>
              </a:rPr>
              <a:t>05</a:t>
            </a:r>
            <a:r>
              <a:rPr lang="en-GB" sz="1800" baseline="30000" dirty="0" err="1" smtClean="0">
                <a:solidFill>
                  <a:srgbClr val="002060"/>
                </a:solidFill>
                <a:latin typeface="Book Antiqua" panose="02040602050305030304" pitchFamily="18" charset="0"/>
              </a:rPr>
              <a:t>th</a:t>
            </a:r>
            <a:r>
              <a:rPr lang="sr-Latn-BA" sz="1800" dirty="0" smtClean="0">
                <a:solidFill>
                  <a:srgbClr val="002060"/>
                </a:solidFill>
                <a:latin typeface="Book Antiqua" panose="02040602050305030304" pitchFamily="18" charset="0"/>
              </a:rPr>
              <a:t> </a:t>
            </a:r>
            <a:r>
              <a:rPr lang="sr-Latn-BA" sz="1800" dirty="0" smtClean="0">
                <a:solidFill>
                  <a:srgbClr val="002060"/>
                </a:solidFill>
                <a:latin typeface="Book Antiqua" panose="02040602050305030304" pitchFamily="18" charset="0"/>
              </a:rPr>
              <a:t>September </a:t>
            </a:r>
            <a:r>
              <a:rPr lang="sr-Latn-BA" sz="1800" dirty="0" smtClean="0">
                <a:solidFill>
                  <a:srgbClr val="002060"/>
                </a:solidFill>
                <a:latin typeface="Book Antiqua" panose="02040602050305030304" pitchFamily="18" charset="0"/>
              </a:rPr>
              <a:t>2018</a:t>
            </a:r>
            <a:endParaRPr lang="bs-Latn-BA" sz="1800" dirty="0">
              <a:solidFill>
                <a:srgbClr val="002060"/>
              </a:solidFill>
              <a:latin typeface="Book Antiqua" panose="02040602050305030304" pitchFamily="18" charset="0"/>
            </a:endParaRPr>
          </a:p>
        </p:txBody>
      </p:sp>
      <p:sp>
        <p:nvSpPr>
          <p:cNvPr id="11" name="Title 1"/>
          <p:cNvSpPr txBox="1">
            <a:spLocks/>
          </p:cNvSpPr>
          <p:nvPr/>
        </p:nvSpPr>
        <p:spPr>
          <a:xfrm>
            <a:off x="3352800" y="3733800"/>
            <a:ext cx="2325688" cy="1295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dirty="0" smtClean="0">
                <a:effectLst/>
                <a:latin typeface="Book Antiqua"/>
                <a:ea typeface="Calibri"/>
                <a:cs typeface="Times New Roman"/>
              </a:rPr>
              <a:t>5</a:t>
            </a:r>
            <a:r>
              <a:rPr lang="en-US" sz="1200" dirty="0" smtClean="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a:t>
            </a:r>
            <a:r>
              <a:rPr lang="bs-Latn-BA" sz="1100" i="1" dirty="0" smtClean="0">
                <a:effectLst/>
                <a:latin typeface="Book Antiqua"/>
                <a:ea typeface="Calibri"/>
                <a:cs typeface="Times New Roman"/>
              </a:rPr>
              <a:t>reflects </a:t>
            </a:r>
            <a:r>
              <a:rPr lang="bs-Latn-BA" sz="1100" i="1" dirty="0">
                <a:effectLst/>
                <a:latin typeface="Book Antiqua"/>
                <a:ea typeface="Calibri"/>
                <a:cs typeface="Times New Roman"/>
              </a:rPr>
              <a:t>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0" name="Picture 9" descr="http://rewbc.ni.ac.rs/wp-content/uploads/2016/02/University-NIS.png"/>
          <p:cNvPicPr/>
          <p:nvPr/>
        </p:nvPicPr>
        <p:blipFill>
          <a:blip r:embed="rId3" cstate="print"/>
          <a:srcRect/>
          <a:stretch>
            <a:fillRect/>
          </a:stretch>
        </p:blipFill>
        <p:spPr bwMode="auto">
          <a:xfrm>
            <a:off x="3962400" y="3810000"/>
            <a:ext cx="1143000" cy="1066800"/>
          </a:xfrm>
          <a:prstGeom prst="rect">
            <a:avLst/>
          </a:prstGeom>
          <a:noFill/>
          <a:ln w="9525">
            <a:noFill/>
            <a:miter lim="800000"/>
            <a:headEnd/>
            <a:tailEnd/>
          </a:ln>
        </p:spPr>
      </p:pic>
      <p:pic>
        <p:nvPicPr>
          <p:cNvPr id="15" name="Picture 14" descr="eu_flag_co_funded_pos_[rgb]_right.jpg"/>
          <p:cNvPicPr/>
          <p:nvPr/>
        </p:nvPicPr>
        <p:blipFill>
          <a:blip r:embed="rId4"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53955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3300"/>
            <a:ext cx="8229600" cy="749300"/>
          </a:xfrm>
        </p:spPr>
        <p:txBody>
          <a:bodyPr>
            <a:normAutofit fontScale="90000"/>
          </a:bodyPr>
          <a:lstStyle/>
          <a:p>
            <a:r>
              <a:rPr lang="bs-Latn-BA" dirty="0" smtClean="0">
                <a:solidFill>
                  <a:srgbClr val="419182"/>
                </a:solidFill>
                <a:latin typeface="Book Antiqua" panose="02040602050305030304" pitchFamily="18" charset="0"/>
              </a:rPr>
              <a:t>Recommendations – Progress Report</a:t>
            </a: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lgn="just">
              <a:buFont typeface="Wingdings" pitchFamily="2" charset="2"/>
              <a:buChar char="Ø"/>
            </a:pPr>
            <a:endParaRPr lang="sr-Latn-RS" sz="2000" dirty="0" smtClean="0">
              <a:solidFill>
                <a:schemeClr val="tx2"/>
              </a:solidFill>
            </a:endParaRPr>
          </a:p>
          <a:p>
            <a:pPr algn="just">
              <a:buFont typeface="Wingdings" pitchFamily="2" charset="2"/>
              <a:buChar char="Ø"/>
            </a:pPr>
            <a:r>
              <a:rPr lang="sr-Latn-RS" sz="2000" dirty="0" smtClean="0">
                <a:solidFill>
                  <a:schemeClr val="tx2"/>
                </a:solidFill>
              </a:rPr>
              <a:t>Integration of ICT in teaching and learning process, focusing on student centered learning and innovative teaching methods are definitely good practices. Please keep us informed on your progress in this regard.</a:t>
            </a:r>
            <a:endParaRPr lang="sr-Latn-RS" sz="2000" dirty="0" smtClean="0">
              <a:solidFill>
                <a:schemeClr val="tx2"/>
              </a:solidFill>
            </a:endParaRPr>
          </a:p>
          <a:p>
            <a:pPr algn="just">
              <a:buFont typeface="Wingdings" pitchFamily="2" charset="2"/>
              <a:buChar char="Ø"/>
            </a:pPr>
            <a:endParaRPr lang="en-US" sz="2000" dirty="0" smtClean="0"/>
          </a:p>
          <a:p>
            <a:pPr algn="just">
              <a:buFont typeface="Wingdings" pitchFamily="2" charset="2"/>
              <a:buChar char="Ø"/>
            </a:pPr>
            <a:r>
              <a:rPr lang="sr-Latn-RS" sz="2000" dirty="0" smtClean="0">
                <a:solidFill>
                  <a:schemeClr val="tx2"/>
                </a:solidFill>
              </a:rPr>
              <a:t>Following the delivery of equipment in all institutions, a joint report about the harmonization of teaching environment will be created including the purpose of purchased equipment and the list of equipment. Please keep us informed about the conclusions of this report. </a:t>
            </a:r>
            <a:endParaRPr lang="sr-Latn-RS" sz="2000" dirty="0" smtClean="0">
              <a:solidFill>
                <a:schemeClr val="tx2"/>
              </a:solidFill>
            </a:endParaRPr>
          </a:p>
          <a:p>
            <a:pPr algn="just"/>
            <a:endParaRPr lang="en-US" sz="2000" dirty="0" smtClean="0"/>
          </a:p>
          <a:p>
            <a:pPr algn="just">
              <a:buFont typeface="Wingdings" pitchFamily="2" charset="2"/>
              <a:buChar char="Ø"/>
            </a:pPr>
            <a:r>
              <a:rPr lang="sr-Latn-RS" sz="2000" dirty="0" smtClean="0">
                <a:solidFill>
                  <a:schemeClr val="tx2"/>
                </a:solidFill>
              </a:rPr>
              <a:t>We expect that the Special Mobility Strand will be developed smoothly.</a:t>
            </a:r>
            <a:endParaRPr lang="sr-Latn-RS" sz="2000" dirty="0" smtClean="0">
              <a:solidFill>
                <a:schemeClr val="tx2"/>
              </a:solidFill>
            </a:endParaRPr>
          </a:p>
          <a:p>
            <a:pPr algn="just">
              <a:buFont typeface="Wingdings" pitchFamily="2" charset="2"/>
              <a:buChar char="Ø"/>
            </a:pPr>
            <a:endParaRPr lang="en-US" sz="2000" dirty="0" smtClean="0"/>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55700"/>
            <a:ext cx="8229600" cy="749300"/>
          </a:xfrm>
        </p:spPr>
        <p:txBody>
          <a:bodyPr>
            <a:normAutofit fontScale="90000"/>
          </a:bodyPr>
          <a:lstStyle/>
          <a:p>
            <a:r>
              <a:rPr lang="sr-Latn-RS" sz="3600" dirty="0" smtClean="0">
                <a:solidFill>
                  <a:srgbClr val="419182"/>
                </a:solidFill>
                <a:latin typeface="Book Antiqua" panose="02040602050305030304" pitchFamily="18" charset="0"/>
              </a:rPr>
              <a:t>Advisory </a:t>
            </a:r>
            <a:r>
              <a:rPr lang="sr-Latn-RS" sz="3600" dirty="0" smtClean="0">
                <a:solidFill>
                  <a:srgbClr val="419182"/>
                </a:solidFill>
                <a:latin typeface="Book Antiqua" panose="02040602050305030304" pitchFamily="18" charset="0"/>
              </a:rPr>
              <a:t>Field Monitoring Visit</a:t>
            </a:r>
            <a:r>
              <a:rPr lang="nl-BE" b="1" dirty="0" smtClean="0">
                <a:solidFill>
                  <a:srgbClr val="FF3300"/>
                </a:solidFill>
                <a:latin typeface="Times New Roman" pitchFamily="18" charset="0"/>
                <a:cs typeface="Times New Roman" pitchFamily="18" charset="0"/>
              </a:rPr>
              <a:t/>
            </a:r>
            <a:br>
              <a:rPr lang="nl-BE" b="1" dirty="0" smtClean="0">
                <a:solidFill>
                  <a:srgbClr val="FF3300"/>
                </a:solidFill>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eaLnBrk="0" hangingPunct="0">
              <a:buFontTx/>
              <a:buChar char="•"/>
              <a:defRPr/>
            </a:pPr>
            <a:r>
              <a:rPr lang="sr-Latn-RS" sz="2400" u="sng" kern="0" dirty="0" smtClean="0">
                <a:solidFill>
                  <a:schemeClr val="tx2"/>
                </a:solidFill>
                <a:latin typeface="Book Antiqua" pitchFamily="18" charset="0"/>
                <a:cs typeface="Times New Roman" pitchFamily="18" charset="0"/>
              </a:rPr>
              <a:t>University </a:t>
            </a:r>
            <a:r>
              <a:rPr lang="sr-Latn-RS" sz="2400" u="sng" kern="0" dirty="0" smtClean="0">
                <a:solidFill>
                  <a:schemeClr val="tx2"/>
                </a:solidFill>
                <a:latin typeface="Book Antiqua" pitchFamily="18" charset="0"/>
                <a:cs typeface="Times New Roman" pitchFamily="18" charset="0"/>
              </a:rPr>
              <a:t>of Mitrovica </a:t>
            </a:r>
            <a:r>
              <a:rPr lang="sr-Latn-RS" sz="2400" u="sng" kern="0" dirty="0" smtClean="0">
                <a:solidFill>
                  <a:schemeClr val="tx2"/>
                </a:solidFill>
                <a:latin typeface="Book Antiqua" pitchFamily="18" charset="0"/>
                <a:cs typeface="Times New Roman" pitchFamily="18" charset="0"/>
              </a:rPr>
              <a:t>26 June 2018</a:t>
            </a:r>
            <a:endParaRPr lang="sr-Latn-RS" sz="2400" u="sng" kern="0" dirty="0" smtClean="0">
              <a:solidFill>
                <a:schemeClr val="tx2"/>
              </a:solidFill>
              <a:latin typeface="Book Antiqua" pitchFamily="18" charset="0"/>
              <a:cs typeface="Times New Roman" pitchFamily="18" charset="0"/>
            </a:endParaRPr>
          </a:p>
          <a:p>
            <a:pPr eaLnBrk="0" hangingPunct="0">
              <a:buFontTx/>
              <a:buChar char="•"/>
              <a:defRPr/>
            </a:pPr>
            <a:endParaRPr lang="sr-Latn-RS" sz="2400" u="sng" kern="0" dirty="0" smtClean="0">
              <a:solidFill>
                <a:schemeClr val="tx2"/>
              </a:solidFill>
              <a:latin typeface="Book Antiqua" pitchFamily="18" charset="0"/>
              <a:cs typeface="Times New Roman" pitchFamily="18" charset="0"/>
            </a:endParaRPr>
          </a:p>
          <a:p>
            <a:pPr eaLnBrk="0" hangingPunct="0">
              <a:buFontTx/>
              <a:buChar char="•"/>
              <a:defRPr/>
            </a:pPr>
            <a:endParaRPr lang="sr-Latn-RS" sz="2400" kern="0" dirty="0" smtClean="0">
              <a:latin typeface="Book Antiqua" pitchFamily="18" charset="0"/>
              <a:cs typeface="Times New Roman" pitchFamily="18" charset="0"/>
            </a:endParaRPr>
          </a:p>
          <a:p>
            <a:pPr lvl="1" eaLnBrk="0" hangingPunct="0">
              <a:buNone/>
              <a:defRPr/>
            </a:pPr>
            <a:endParaRPr lang="x-none" sz="2400" kern="0" smtClean="0">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dirty="0" smtClean="0">
                <a:solidFill>
                  <a:srgbClr val="419182"/>
                </a:solidFill>
                <a:latin typeface="Book Antiqua" panose="02040602050305030304" pitchFamily="18" charset="0"/>
              </a:rPr>
              <a:t>Recommendations</a:t>
            </a: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lgn="just">
              <a:buFont typeface="Wingdings" pitchFamily="2" charset="2"/>
              <a:buChar char="Ø"/>
            </a:pPr>
            <a:r>
              <a:rPr lang="en-US" sz="2000" dirty="0" smtClean="0">
                <a:solidFill>
                  <a:schemeClr val="tx2"/>
                </a:solidFill>
              </a:rPr>
              <a:t>In order to assure successful implementation of new study programmers in NDRM at UM and TCASU, project coordinator should attempt to liaise with relevant governmental bodies in order to speed up procedure for accreditation of this </a:t>
            </a:r>
            <a:r>
              <a:rPr lang="en-US" sz="2000" dirty="0" err="1" smtClean="0">
                <a:solidFill>
                  <a:schemeClr val="tx2"/>
                </a:solidFill>
              </a:rPr>
              <a:t>programme</a:t>
            </a:r>
            <a:endParaRPr lang="sr-Latn-RS" sz="2000" dirty="0" smtClean="0">
              <a:solidFill>
                <a:schemeClr val="tx2"/>
              </a:solidFill>
            </a:endParaRPr>
          </a:p>
          <a:p>
            <a:pPr algn="just">
              <a:buFont typeface="Wingdings" pitchFamily="2" charset="2"/>
              <a:buChar char="Ø"/>
            </a:pPr>
            <a:endParaRPr lang="en-US" sz="2000" dirty="0" smtClean="0">
              <a:solidFill>
                <a:schemeClr val="tx2"/>
              </a:solidFill>
            </a:endParaRPr>
          </a:p>
          <a:p>
            <a:pPr algn="just">
              <a:buFont typeface="Wingdings" pitchFamily="2" charset="2"/>
              <a:buChar char="Ø"/>
            </a:pPr>
            <a:r>
              <a:rPr lang="en-US" sz="2000" dirty="0" smtClean="0">
                <a:solidFill>
                  <a:schemeClr val="tx2"/>
                </a:solidFill>
              </a:rPr>
              <a:t>More students should be involved in dissemination campaigns especially the one aiming to attract certain number of students to be enrolled in new study </a:t>
            </a:r>
            <a:r>
              <a:rPr lang="en-US" sz="2000" dirty="0" err="1" smtClean="0">
                <a:solidFill>
                  <a:schemeClr val="tx2"/>
                </a:solidFill>
              </a:rPr>
              <a:t>programme</a:t>
            </a:r>
            <a:r>
              <a:rPr lang="en-US" sz="2000" dirty="0" smtClean="0">
                <a:solidFill>
                  <a:schemeClr val="tx2"/>
                </a:solidFill>
              </a:rPr>
              <a:t> in NDRM at the UM and TCASU</a:t>
            </a:r>
            <a:endParaRPr lang="sr-Latn-RS" sz="2000" dirty="0" smtClean="0">
              <a:solidFill>
                <a:schemeClr val="tx2"/>
              </a:solidFill>
            </a:endParaRPr>
          </a:p>
          <a:p>
            <a:pPr algn="just"/>
            <a:endParaRPr lang="en-US" sz="2000" dirty="0" smtClean="0"/>
          </a:p>
          <a:p>
            <a:pPr algn="just" fontAlgn="auto">
              <a:spcBef>
                <a:spcPts val="0"/>
              </a:spcBef>
              <a:spcAft>
                <a:spcPts val="0"/>
              </a:spcAft>
              <a:buFont typeface="Wingdings" pitchFamily="2" charset="2"/>
              <a:buChar char="Ø"/>
              <a:defRPr/>
            </a:pPr>
            <a:endParaRPr lang="sr-Latn-RS" sz="2000" b="1" dirty="0" smtClean="0">
              <a:solidFill>
                <a:schemeClr val="tx2">
                  <a:lumMod val="60000"/>
                  <a:lumOff val="40000"/>
                </a:schemeClr>
              </a:solidFill>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1418</TotalTime>
  <Words>258</Words>
  <Application>Microsoft Office PowerPoint</Application>
  <PresentationFormat>On-screen Show (4:3)</PresentationFormat>
  <Paragraphs>28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Development of master curricula for natural disasters risk management in Western Balkan countries</vt:lpstr>
      <vt:lpstr>Recommendations – Progress Report</vt:lpstr>
      <vt:lpstr>Advisory Field Monitoring Visit </vt:lpstr>
      <vt:lpstr>Recommendations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Milan</cp:lastModifiedBy>
  <cp:revision>136</cp:revision>
  <dcterms:created xsi:type="dcterms:W3CDTF">2006-08-16T00:00:00Z</dcterms:created>
  <dcterms:modified xsi:type="dcterms:W3CDTF">2018-08-29T21:46:37Z</dcterms:modified>
</cp:coreProperties>
</file>